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14"/>
      <p:bold r:id="rId15"/>
      <p:italic r:id="rId16"/>
      <p:boldItalic r:id="rId17"/>
    </p:embeddedFont>
    <p:embeddedFont>
      <p:font typeface="Lucida Sans" panose="020B0602030504020204" pitchFamily="34" charset="0"/>
      <p:regular r:id="rId18"/>
      <p:bold r:id="rId19"/>
      <p:italic r:id="rId20"/>
      <p:boldItalic r:id="rId21"/>
    </p:embeddedFont>
    <p:embeddedFont>
      <p:font typeface="Merriweather Sans" pitchFamily="2" charset="0"/>
      <p:regular r:id="rId22"/>
      <p:bold r:id="rId23"/>
      <p:italic r:id="rId24"/>
      <p:bold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Open Sans Light" panose="020B0306030504020204" pitchFamily="34" charset="0"/>
      <p:regular r:id="rId30"/>
      <p:bold r:id="rId31"/>
      <p:italic r:id="rId32"/>
      <p:boldItalic r:id="rId33"/>
    </p:embeddedFont>
    <p:embeddedFont>
      <p:font typeface="Open Sans Medium" panose="020B0604020202020204" charset="0"/>
      <p:regular r:id="rId34"/>
      <p:bold r:id="rId35"/>
      <p:italic r:id="rId36"/>
      <p:boldItalic r:id="rId37"/>
    </p:embeddedFont>
    <p:embeddedFont>
      <p:font typeface="Open Sans SemiBold" panose="020B0706030804020204" pitchFamily="34" charset="0"/>
      <p:regular r:id="rId38"/>
      <p:bold r:id="rId39"/>
      <p:italic r:id="rId40"/>
      <p:boldItalic r:id="rId41"/>
    </p:embeddedFont>
    <p:embeddedFont>
      <p:font typeface="Roboto" panose="02000000000000000000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70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6" roundtripDataSignature="AMtx7mjpemUbRnysRidDIlSLahtpffIE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300" y="92"/>
      </p:cViewPr>
      <p:guideLst>
        <p:guide orient="horz" pos="270"/>
        <p:guide pos="575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font" Target="fonts/font26.fntdata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42" Type="http://schemas.openxmlformats.org/officeDocument/2006/relationships/font" Target="fonts/font29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9" Type="http://schemas.openxmlformats.org/officeDocument/2006/relationships/font" Target="fonts/font16.fntdata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font" Target="fonts/font27.fntdata"/><Relationship Id="rId45" Type="http://schemas.openxmlformats.org/officeDocument/2006/relationships/font" Target="fonts/font32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4" Type="http://schemas.openxmlformats.org/officeDocument/2006/relationships/font" Target="fonts/font3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43" Type="http://schemas.openxmlformats.org/officeDocument/2006/relationships/font" Target="fonts/font30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font" Target="fonts/font25.fntdata"/><Relationship Id="rId46" Type="http://customschemas.google.com/relationships/presentationmetadata" Target="metadata"/><Relationship Id="rId20" Type="http://schemas.openxmlformats.org/officeDocument/2006/relationships/font" Target="fonts/font7.fntdata"/><Relationship Id="rId41" Type="http://schemas.openxmlformats.org/officeDocument/2006/relationships/font" Target="fonts/font2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Maya</a:t>
            </a:r>
            <a:endParaRPr/>
          </a:p>
        </p:txBody>
      </p:sp>
      <p:sp>
        <p:nvSpPr>
          <p:cNvPr id="73" name="Google Shape;7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2" name="Google Shape;172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0" name="Google Shape;180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Maya</a:t>
            </a:r>
            <a:endParaRPr/>
          </a:p>
        </p:txBody>
      </p:sp>
      <p:sp>
        <p:nvSpPr>
          <p:cNvPr id="82" name="Google Shape;8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637F"/>
              </a:buClr>
              <a:buSzPts val="1500"/>
              <a:buChar char="-"/>
            </a:pPr>
            <a:r>
              <a:rPr lang="en-US" sz="1500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Sharp framing of </a:t>
            </a:r>
            <a:r>
              <a:rPr lang="en-US" sz="1500" u="sng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causal question</a:t>
            </a:r>
            <a:r>
              <a:rPr lang="en-US" sz="1500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(“causal estimand”) </a:t>
            </a:r>
            <a:endParaRPr sz="1500">
              <a:solidFill>
                <a:srgbClr val="2D637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637F"/>
              </a:buClr>
              <a:buSzPts val="1500"/>
              <a:buChar char="-"/>
            </a:pPr>
            <a:r>
              <a:rPr lang="en-US" sz="1500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Transparent articulation of </a:t>
            </a:r>
            <a:r>
              <a:rPr lang="en-US" sz="1500" u="sng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causal </a:t>
            </a:r>
            <a:r>
              <a:rPr lang="en-US" sz="1500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assumptions </a:t>
            </a:r>
            <a:endParaRPr sz="1500">
              <a:solidFill>
                <a:srgbClr val="2D637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500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&gt; Improved data and design</a:t>
            </a:r>
            <a:endParaRPr sz="1500">
              <a:solidFill>
                <a:srgbClr val="2D637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637F"/>
              </a:buClr>
              <a:buSzPts val="1500"/>
              <a:buChar char="-"/>
            </a:pPr>
            <a:r>
              <a:rPr lang="en-US" sz="1500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Statistical </a:t>
            </a:r>
            <a:r>
              <a:rPr lang="en-US" sz="1500" u="sng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estimation tailored </a:t>
            </a:r>
            <a:r>
              <a:rPr lang="en-US" sz="1500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to the causal question</a:t>
            </a:r>
            <a:endParaRPr sz="1500">
              <a:solidFill>
                <a:srgbClr val="2D637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637F"/>
              </a:buClr>
              <a:buSzPts val="1500"/>
              <a:buChar char="-"/>
            </a:pPr>
            <a:r>
              <a:rPr lang="en-US" sz="1500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Statistical </a:t>
            </a:r>
            <a:r>
              <a:rPr lang="en-US" sz="1500" u="sng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estimators that meet performance benchmarks</a:t>
            </a:r>
            <a:endParaRPr sz="1500" u="sng">
              <a:solidFill>
                <a:srgbClr val="2D637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637F"/>
              </a:buClr>
              <a:buSzPts val="1500"/>
              <a:buChar char="-"/>
            </a:pPr>
            <a:r>
              <a:rPr lang="en-US" sz="1500" u="sng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Sensitivity analysis</a:t>
            </a:r>
            <a:r>
              <a:rPr lang="en-US" sz="1500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to allow for robust causal inference</a:t>
            </a:r>
            <a:endParaRPr sz="1600">
              <a:solidFill>
                <a:srgbClr val="2D637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93" name="Google Shape;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1" name="Google Shape;111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4" name="Google Shape;154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3" name="Google Shape;163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3"/>
          <p:cNvSpPr txBox="1">
            <a:spLocks noGrp="1"/>
          </p:cNvSpPr>
          <p:nvPr>
            <p:ph type="ctrTitle"/>
          </p:nvPr>
        </p:nvSpPr>
        <p:spPr>
          <a:xfrm>
            <a:off x="311700" y="1864475"/>
            <a:ext cx="85206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" name="Google Shape;54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8" name="Google Shape;5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1" name="Google Shape;61;p2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6"/>
          <p:cNvSpPr txBox="1">
            <a:spLocks noGrp="1"/>
          </p:cNvSpPr>
          <p:nvPr>
            <p:ph type="title"/>
          </p:nvPr>
        </p:nvSpPr>
        <p:spPr>
          <a:xfrm>
            <a:off x="457201" y="211322"/>
            <a:ext cx="7464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3000"/>
              <a:buFont typeface="Georgia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 txBox="1">
            <a:spLocks noGrp="1"/>
          </p:cNvSpPr>
          <p:nvPr>
            <p:ph type="body" idx="1"/>
          </p:nvPr>
        </p:nvSpPr>
        <p:spPr>
          <a:xfrm>
            <a:off x="457201" y="1378333"/>
            <a:ext cx="3717900" cy="27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440"/>
              </a:spcBef>
              <a:spcAft>
                <a:spcPts val="0"/>
              </a:spcAft>
              <a:buClr>
                <a:srgbClr val="2D637F"/>
              </a:buClr>
              <a:buSzPts val="1400"/>
              <a:buChar char="●"/>
              <a:defRPr sz="1400"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D637F"/>
              </a:buClr>
              <a:buSzPts val="1400"/>
              <a:buChar char="○"/>
              <a:defRPr sz="1400"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D637F"/>
              </a:buClr>
              <a:buSzPts val="1400"/>
              <a:buChar char="■"/>
              <a:defRPr sz="1400"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D637F"/>
              </a:buClr>
              <a:buSzPts val="1400"/>
              <a:buChar char="●"/>
              <a:defRPr sz="1400"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D637F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68" name="Google Shape;68;p26"/>
          <p:cNvSpPr txBox="1">
            <a:spLocks noGrp="1"/>
          </p:cNvSpPr>
          <p:nvPr>
            <p:ph type="body" idx="2"/>
          </p:nvPr>
        </p:nvSpPr>
        <p:spPr>
          <a:xfrm>
            <a:off x="4175125" y="1378333"/>
            <a:ext cx="3746400" cy="27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440"/>
              </a:spcBef>
              <a:spcAft>
                <a:spcPts val="0"/>
              </a:spcAft>
              <a:buClr>
                <a:srgbClr val="2D637F"/>
              </a:buClr>
              <a:buSzPts val="1400"/>
              <a:buChar char="●"/>
              <a:defRPr sz="1400">
                <a:solidFill>
                  <a:srgbClr val="2D637F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D637F"/>
              </a:buClr>
              <a:buSzPts val="1400"/>
              <a:buChar char="○"/>
              <a:defRPr sz="1400">
                <a:solidFill>
                  <a:srgbClr val="2D637F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D637F"/>
              </a:buClr>
              <a:buSzPts val="1400"/>
              <a:buChar char="■"/>
              <a:defRPr sz="1400">
                <a:solidFill>
                  <a:srgbClr val="2D637F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D637F"/>
              </a:buClr>
              <a:buSzPts val="1400"/>
              <a:buChar char="●"/>
              <a:defRPr sz="1400">
                <a:solidFill>
                  <a:srgbClr val="2D637F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D637F"/>
              </a:buClr>
              <a:buSzPts val="1400"/>
              <a:buChar char="○"/>
              <a:defRPr>
                <a:solidFill>
                  <a:srgbClr val="2D637F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69" name="Google Shape;69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"/>
          <p:cNvSpPr txBox="1">
            <a:spLocks noGrp="1"/>
          </p:cNvSpPr>
          <p:nvPr>
            <p:ph type="title"/>
          </p:nvPr>
        </p:nvSpPr>
        <p:spPr>
          <a:xfrm>
            <a:off x="457200" y="39446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body" idx="1"/>
          </p:nvPr>
        </p:nvSpPr>
        <p:spPr>
          <a:xfrm>
            <a:off x="457200" y="1356059"/>
            <a:ext cx="8229600" cy="18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5"/>
          <p:cNvSpPr txBox="1">
            <a:spLocks noGrp="1"/>
          </p:cNvSpPr>
          <p:nvPr>
            <p:ph type="title"/>
          </p:nvPr>
        </p:nvSpPr>
        <p:spPr>
          <a:xfrm>
            <a:off x="457200" y="231553"/>
            <a:ext cx="7766100" cy="8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28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body" idx="1"/>
          </p:nvPr>
        </p:nvSpPr>
        <p:spPr>
          <a:xfrm>
            <a:off x="457200" y="1512694"/>
            <a:ext cx="7740600" cy="24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2D637F"/>
              </a:buClr>
              <a:buSzPts val="1800"/>
              <a:buChar char="●"/>
              <a:defRPr/>
            </a:lvl1pPr>
            <a:lvl2pPr marL="914400" lvl="1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D637F"/>
              </a:buClr>
              <a:buSzPts val="1800"/>
              <a:buChar char="○"/>
              <a:defRPr/>
            </a:lvl2pPr>
            <a:lvl3pPr marL="1371600" lvl="2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D637F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D637F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D637F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sldNum" idx="12"/>
          </p:nvPr>
        </p:nvSpPr>
        <p:spPr>
          <a:xfrm>
            <a:off x="8548759" y="484017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10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7"/>
          <p:cNvSpPr txBox="1">
            <a:spLocks noGrp="1"/>
          </p:cNvSpPr>
          <p:nvPr>
            <p:ph type="body" idx="1"/>
          </p:nvPr>
        </p:nvSpPr>
        <p:spPr>
          <a:xfrm>
            <a:off x="311700" y="1762125"/>
            <a:ext cx="8520600" cy="2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10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10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" name="Google Shape;45;p2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9" name="Google Shape;4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10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  <a:defRPr sz="28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311700" y="1762125"/>
            <a:ext cx="8520600" cy="2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ucida Sans"/>
              <a:buChar char="●"/>
              <a:defRPr sz="1800" b="0" i="0" u="none" strike="noStrike" cap="none">
                <a:solidFill>
                  <a:schemeClr val="dk2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ucida Sans"/>
              <a:buChar char="○"/>
              <a:defRPr sz="1400" b="0" i="0" u="none" strike="noStrike" cap="none">
                <a:solidFill>
                  <a:schemeClr val="dk2"/>
                </a:solidFill>
                <a:latin typeface="Lucida Sans"/>
                <a:ea typeface="Lucida Sans"/>
                <a:cs typeface="Lucida Sans"/>
                <a:sym typeface="Lucida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ucida Sans"/>
              <a:buChar char="■"/>
              <a:defRPr sz="1400" b="0" i="0" u="none" strike="noStrike" cap="none">
                <a:solidFill>
                  <a:schemeClr val="dk2"/>
                </a:solidFill>
                <a:latin typeface="Lucida Sans"/>
                <a:ea typeface="Lucida Sans"/>
                <a:cs typeface="Lucida Sans"/>
                <a:sym typeface="Lucida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ucida Sans"/>
              <a:buChar char="●"/>
              <a:defRPr sz="1400" b="0" i="0" u="none" strike="noStrike" cap="none">
                <a:solidFill>
                  <a:schemeClr val="dk2"/>
                </a:solidFill>
                <a:latin typeface="Lucida Sans"/>
                <a:ea typeface="Lucida Sans"/>
                <a:cs typeface="Lucida Sans"/>
                <a:sym typeface="Lucida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ucida Sans"/>
              <a:buChar char="○"/>
              <a:defRPr sz="1400" b="0" i="0" u="none" strike="noStrike" cap="none">
                <a:solidFill>
                  <a:schemeClr val="dk2"/>
                </a:solidFill>
                <a:latin typeface="Lucida Sans"/>
                <a:ea typeface="Lucida Sans"/>
                <a:cs typeface="Lucida Sans"/>
                <a:sym typeface="Lucida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ucida Sans"/>
              <a:buChar char="■"/>
              <a:defRPr sz="1400" b="0" i="0" u="none" strike="noStrike" cap="none">
                <a:solidFill>
                  <a:schemeClr val="dk2"/>
                </a:solidFill>
                <a:latin typeface="Lucida Sans"/>
                <a:ea typeface="Lucida Sans"/>
                <a:cs typeface="Lucida Sans"/>
                <a:sym typeface="Lucida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ucida Sans"/>
              <a:buChar char="●"/>
              <a:defRPr sz="1400" b="0" i="0" u="none" strike="noStrike" cap="none">
                <a:solidFill>
                  <a:schemeClr val="dk2"/>
                </a:solidFill>
                <a:latin typeface="Lucida Sans"/>
                <a:ea typeface="Lucida Sans"/>
                <a:cs typeface="Lucida Sans"/>
                <a:sym typeface="Lucida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ucida Sans"/>
              <a:buChar char="○"/>
              <a:defRPr sz="1400" b="0" i="0" u="none" strike="noStrike" cap="none">
                <a:solidFill>
                  <a:schemeClr val="dk2"/>
                </a:solidFill>
                <a:latin typeface="Lucida Sans"/>
                <a:ea typeface="Lucida Sans"/>
                <a:cs typeface="Lucida Sans"/>
                <a:sym typeface="Lucida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ucida Sans"/>
              <a:buChar char="■"/>
              <a:defRPr sz="1400" b="0" i="0" u="none" strike="noStrike" cap="none">
                <a:solidFill>
                  <a:schemeClr val="dk2"/>
                </a:solidFill>
                <a:latin typeface="Lucida Sans"/>
                <a:ea typeface="Lucida Sans"/>
                <a:cs typeface="Lucida Sans"/>
                <a:sym typeface="Lucida Sans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2"/>
          <p:cNvSpPr txBox="1"/>
          <p:nvPr/>
        </p:nvSpPr>
        <p:spPr>
          <a:xfrm>
            <a:off x="441550" y="1071750"/>
            <a:ext cx="8702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2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"/>
          <p:cNvSpPr txBox="1">
            <a:spLocks noGrp="1"/>
          </p:cNvSpPr>
          <p:nvPr>
            <p:ph type="ctrTitle"/>
          </p:nvPr>
        </p:nvSpPr>
        <p:spPr>
          <a:xfrm>
            <a:off x="173875" y="91725"/>
            <a:ext cx="6547200" cy="14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5000"/>
              <a:buFont typeface="Georgia"/>
              <a:buNone/>
            </a:pPr>
            <a:r>
              <a:rPr lang="en-US" sz="2600" b="0">
                <a:latin typeface="Open Sans Light"/>
                <a:ea typeface="Open Sans Light"/>
                <a:cs typeface="Open Sans Light"/>
                <a:sym typeface="Open Sans Light"/>
              </a:rPr>
              <a:t>November 20, 2024</a:t>
            </a:r>
            <a:r>
              <a:rPr lang="en-US" sz="3100" b="0">
                <a:latin typeface="Open Sans Medium"/>
                <a:ea typeface="Open Sans Medium"/>
                <a:cs typeface="Open Sans Medium"/>
                <a:sym typeface="Open Sans Medium"/>
              </a:rPr>
              <a:t> 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5000"/>
              <a:buFont typeface="Georgia"/>
              <a:buNone/>
            </a:pPr>
            <a:r>
              <a:rPr lang="en-US" sz="2900">
                <a:latin typeface="Open Sans"/>
                <a:ea typeface="Open Sans"/>
                <a:cs typeface="Open Sans"/>
                <a:sym typeface="Open Sans"/>
              </a:rPr>
              <a:t>Gilead Methods Pillar introduction</a:t>
            </a:r>
            <a:endParaRPr sz="2900" b="0">
              <a:solidFill>
                <a:srgbClr val="1B2E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" name="Google Shape;7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8375" y="-157750"/>
            <a:ext cx="2900975" cy="249509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"/>
          <p:cNvSpPr txBox="1">
            <a:spLocks noGrp="1"/>
          </p:cNvSpPr>
          <p:nvPr>
            <p:ph type="sldNum" idx="12"/>
          </p:nvPr>
        </p:nvSpPr>
        <p:spPr>
          <a:xfrm>
            <a:off x="8744854" y="4815625"/>
            <a:ext cx="276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1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78" name="Google Shape;7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40450" y="1472950"/>
            <a:ext cx="4980623" cy="286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>
            <a:spLocks noGrp="1"/>
          </p:cNvSpPr>
          <p:nvPr>
            <p:ph type="title"/>
          </p:nvPr>
        </p:nvSpPr>
        <p:spPr>
          <a:xfrm>
            <a:off x="457200" y="-8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/>
              <a:t>Gilead methods pillar goals and approach</a:t>
            </a:r>
            <a:endParaRPr/>
          </a:p>
        </p:txBody>
      </p:sp>
      <p:sp>
        <p:nvSpPr>
          <p:cNvPr id="175" name="Google Shape;175;p10"/>
          <p:cNvSpPr txBox="1">
            <a:spLocks noGrp="1"/>
          </p:cNvSpPr>
          <p:nvPr>
            <p:ph type="body" idx="1"/>
          </p:nvPr>
        </p:nvSpPr>
        <p:spPr>
          <a:xfrm>
            <a:off x="255775" y="771125"/>
            <a:ext cx="8591100" cy="30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Advance and apply novel statistical methods for real-world evidence generation</a:t>
            </a:r>
            <a:endParaRPr sz="1400"/>
          </a:p>
          <a:p>
            <a:pPr marL="13716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US"/>
              <a:t>Emphasizing targeted learning and causal inference approaches that support regulatory-grade analyses</a:t>
            </a:r>
            <a:endParaRPr/>
          </a:p>
          <a:p>
            <a:pPr marL="13716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US"/>
              <a:t>Create reproducible analytic pipelines as demonstrations of improved workflows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Foster collaboration between Berkeley CTML and Gilead for knowledge transfer between researchers and students.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Disseminate advances through webinars, workshops, publications, and open-source software implementations.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Case studies to demonstrate methods advancements separate from Gilead research, but applicable to existing Gilead analytic challenges.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Implementing multi-tiered engagement model: </a:t>
            </a:r>
            <a:endParaRPr sz="1400"/>
          </a:p>
          <a:p>
            <a:pPr marL="13716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US"/>
              <a:t>Yearly consortium meetings</a:t>
            </a:r>
            <a:endParaRPr/>
          </a:p>
          <a:p>
            <a:pPr marL="13716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US"/>
              <a:t>Biweekly lab meetings for ongoing projects</a:t>
            </a:r>
            <a:endParaRPr/>
          </a:p>
          <a:p>
            <a:pPr marL="137160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AutoNum type="alphaLcPeriod"/>
            </a:pPr>
            <a:r>
              <a:rPr lang="en-US"/>
              <a:t>Periodic seminars for knowledge exchange</a:t>
            </a:r>
            <a:endParaRPr/>
          </a:p>
        </p:txBody>
      </p:sp>
      <p:sp>
        <p:nvSpPr>
          <p:cNvPr id="176" name="Google Shape;176;p1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724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1"/>
          <p:cNvSpPr txBox="1">
            <a:spLocks noGrp="1"/>
          </p:cNvSpPr>
          <p:nvPr>
            <p:ph type="title"/>
          </p:nvPr>
        </p:nvSpPr>
        <p:spPr>
          <a:xfrm>
            <a:off x="457200" y="-8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98412"/>
              <a:buNone/>
            </a:pPr>
            <a:r>
              <a:rPr lang="en-US"/>
              <a:t>Gilead methods pillar progress and next steps</a:t>
            </a:r>
            <a:endParaRPr/>
          </a:p>
        </p:txBody>
      </p:sp>
      <p:sp>
        <p:nvSpPr>
          <p:cNvPr id="183" name="Google Shape;183;p11"/>
          <p:cNvSpPr txBox="1">
            <a:spLocks noGrp="1"/>
          </p:cNvSpPr>
          <p:nvPr>
            <p:ph type="body" idx="1"/>
          </p:nvPr>
        </p:nvSpPr>
        <p:spPr>
          <a:xfrm>
            <a:off x="457200" y="801925"/>
            <a:ext cx="7341300" cy="3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20000"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1200"/>
              <a:t>Kickoff planning meeting 10/26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1200"/>
              <a:t>FIORD 3.0 - November 7-8th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1200"/>
              <a:t>Data Science Symposium 2024 Keynote and panel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1200"/>
              <a:t>Planning spring 2025 half-day pillar event to showcase CTML projects and Gilead observational study challenges to broad audience (RWE, Biostats, CBEA, GHEOR, Advanced Analytics)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1200"/>
              <a:t>Spring GHED methods “lab meeting” series</a:t>
            </a:r>
            <a:endParaRPr sz="120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1200"/>
              <a:t>Potential kickoff projects to be developed further in December:</a:t>
            </a:r>
            <a:endParaRPr sz="1200"/>
          </a:p>
          <a:p>
            <a:pPr marL="45720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200"/>
              <a:buNone/>
            </a:pPr>
            <a:endParaRPr sz="1200"/>
          </a:p>
          <a:p>
            <a:pPr marL="2286000" lvl="4" indent="-304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200"/>
              <a:buAutoNum type="alphaLcPeriod"/>
            </a:pPr>
            <a:r>
              <a:rPr lang="en-US" sz="1200"/>
              <a:t>Comparative safety analysis (possibly of osteoporosis treatments using claims data) to demonstrate targeted learning pipeline, including implementation of causal roadmap and use of TMLE</a:t>
            </a:r>
            <a:endParaRPr sz="1200"/>
          </a:p>
          <a:p>
            <a:pPr marL="228600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200"/>
              <a:buNone/>
            </a:pPr>
            <a:endParaRPr sz="1200"/>
          </a:p>
          <a:p>
            <a:pPr marL="91440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200"/>
              <a:buNone/>
            </a:pPr>
            <a:endParaRPr sz="1200"/>
          </a:p>
          <a:p>
            <a:pPr marL="2286000" lvl="4" indent="-304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200"/>
              <a:buAutoNum type="alphaLcPeriod"/>
            </a:pPr>
            <a:r>
              <a:rPr lang="en-US" sz="1200"/>
              <a:t>Simulation study evaluating relative performance, usability, and implementation considerations of TMLE compared to causalRisk, and CohortMethods packages to inform both TMLE software development</a:t>
            </a:r>
            <a:endParaRPr sz="1200"/>
          </a:p>
          <a:p>
            <a:pPr marL="274320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</a:pPr>
            <a:r>
              <a:rPr lang="en-US" sz="1200"/>
              <a:t>Using staging and clean room model, with extension to TMLE methods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200"/>
              <a:buNone/>
            </a:pPr>
            <a:endParaRPr sz="1200"/>
          </a:p>
        </p:txBody>
      </p:sp>
      <p:sp>
        <p:nvSpPr>
          <p:cNvPr id="184" name="Google Shape;184;p1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724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185" name="Google Shape;18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7475" y="3149151"/>
            <a:ext cx="808227" cy="85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6775" y="2302800"/>
            <a:ext cx="2104000" cy="5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"/>
          <p:cNvSpPr txBox="1">
            <a:spLocks noGrp="1"/>
          </p:cNvSpPr>
          <p:nvPr>
            <p:ph type="title"/>
          </p:nvPr>
        </p:nvSpPr>
        <p:spPr>
          <a:xfrm>
            <a:off x="457200" y="39446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endParaRPr/>
          </a:p>
        </p:txBody>
      </p:sp>
      <p:sp>
        <p:nvSpPr>
          <p:cNvPr id="85" name="Google Shape;85;p2"/>
          <p:cNvSpPr txBox="1">
            <a:spLocks noGrp="1"/>
          </p:cNvSpPr>
          <p:nvPr>
            <p:ph type="body" idx="1"/>
          </p:nvPr>
        </p:nvSpPr>
        <p:spPr>
          <a:xfrm>
            <a:off x="304800" y="1860699"/>
            <a:ext cx="4819200" cy="27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ct val="176000"/>
              <a:buNone/>
            </a:pPr>
            <a:r>
              <a:rPr lang="en-US" sz="2000">
                <a:solidFill>
                  <a:srgbClr val="2D637F"/>
                </a:solidFill>
                <a:latin typeface="Open Sans"/>
                <a:ea typeface="Open Sans"/>
                <a:cs typeface="Open Sans"/>
                <a:sym typeface="Open Sans"/>
              </a:rPr>
              <a:t>-An interdisciplinary research center advancing the state of the art in causal inference, machine learning, and precision health methods.</a:t>
            </a:r>
            <a:endParaRPr sz="2000">
              <a:solidFill>
                <a:srgbClr val="2D63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ct val="176000"/>
              <a:buNone/>
            </a:pPr>
            <a:endParaRPr sz="2000">
              <a:solidFill>
                <a:srgbClr val="2D63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ct val="176000"/>
              <a:buNone/>
            </a:pPr>
            <a:r>
              <a:rPr lang="en-US" sz="2000">
                <a:solidFill>
                  <a:srgbClr val="2D637F"/>
                </a:solidFill>
                <a:latin typeface="Open Sans"/>
                <a:ea typeface="Open Sans"/>
                <a:cs typeface="Open Sans"/>
                <a:sym typeface="Open Sans"/>
              </a:rPr>
              <a:t>-Currently 33 faculty, staff, and students</a:t>
            </a:r>
            <a:endParaRPr sz="2000">
              <a:solidFill>
                <a:srgbClr val="2D63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ct val="176000"/>
              <a:buNone/>
            </a:pPr>
            <a:endParaRPr sz="2000">
              <a:solidFill>
                <a:srgbClr val="2D63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ct val="176000"/>
              <a:buNone/>
            </a:pPr>
            <a:r>
              <a:rPr lang="en-US" sz="2000">
                <a:solidFill>
                  <a:srgbClr val="2D637F"/>
                </a:solidFill>
                <a:latin typeface="Open Sans"/>
                <a:ea typeface="Open Sans"/>
                <a:cs typeface="Open Sans"/>
                <a:sym typeface="Open Sans"/>
              </a:rPr>
              <a:t>-Focused on:</a:t>
            </a:r>
            <a:endParaRPr sz="2000">
              <a:solidFill>
                <a:srgbClr val="2D63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7975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2D637F"/>
              </a:buClr>
              <a:buSzPct val="100000"/>
              <a:buFont typeface="Open Sans"/>
              <a:buChar char="●"/>
            </a:pPr>
            <a:r>
              <a:rPr lang="en-US" sz="2000">
                <a:solidFill>
                  <a:srgbClr val="2D637F"/>
                </a:solidFill>
                <a:latin typeface="Open Sans"/>
                <a:ea typeface="Open Sans"/>
                <a:cs typeface="Open Sans"/>
                <a:sym typeface="Open Sans"/>
              </a:rPr>
              <a:t>Methodological research</a:t>
            </a:r>
            <a:endParaRPr sz="2000">
              <a:solidFill>
                <a:srgbClr val="2D63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7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637F"/>
              </a:buClr>
              <a:buSzPct val="100000"/>
              <a:buFont typeface="Open Sans"/>
              <a:buChar char="●"/>
            </a:pPr>
            <a:r>
              <a:rPr lang="en-US" sz="2000">
                <a:solidFill>
                  <a:srgbClr val="2D637F"/>
                </a:solidFill>
                <a:latin typeface="Open Sans"/>
                <a:ea typeface="Open Sans"/>
                <a:cs typeface="Open Sans"/>
                <a:sym typeface="Open Sans"/>
              </a:rPr>
              <a:t>Software development</a:t>
            </a:r>
            <a:endParaRPr sz="2000">
              <a:solidFill>
                <a:srgbClr val="2D63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7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637F"/>
              </a:buClr>
              <a:buSzPct val="100000"/>
              <a:buFont typeface="Open Sans"/>
              <a:buChar char="●"/>
            </a:pPr>
            <a:r>
              <a:rPr lang="en-US" sz="2000">
                <a:solidFill>
                  <a:srgbClr val="2D637F"/>
                </a:solidFill>
                <a:latin typeface="Open Sans"/>
                <a:ea typeface="Open Sans"/>
                <a:cs typeface="Open Sans"/>
                <a:sym typeface="Open Sans"/>
              </a:rPr>
              <a:t>Outreach through workshops, seminars, and conferences</a:t>
            </a:r>
            <a:endParaRPr sz="2000">
              <a:solidFill>
                <a:srgbClr val="2D63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79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637F"/>
              </a:buClr>
              <a:buSzPct val="100000"/>
              <a:buFont typeface="Open Sans"/>
              <a:buChar char="●"/>
            </a:pPr>
            <a:r>
              <a:rPr lang="en-US" sz="2000">
                <a:solidFill>
                  <a:srgbClr val="2D637F"/>
                </a:solidFill>
                <a:latin typeface="Open Sans"/>
                <a:ea typeface="Open Sans"/>
                <a:cs typeface="Open Sans"/>
                <a:sym typeface="Open Sans"/>
              </a:rPr>
              <a:t>Collaborations with industry and regulatory statisticians to build consensus on best-practices</a:t>
            </a:r>
            <a:endParaRPr sz="2000">
              <a:solidFill>
                <a:srgbClr val="2D637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ct val="195555"/>
              <a:buNone/>
            </a:pPr>
            <a:endParaRPr/>
          </a:p>
        </p:txBody>
      </p:sp>
      <p:sp>
        <p:nvSpPr>
          <p:cNvPr id="86" name="Google Shape;86;p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10500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87" name="Google Shape;87;p2"/>
          <p:cNvSpPr txBox="1"/>
          <p:nvPr/>
        </p:nvSpPr>
        <p:spPr>
          <a:xfrm>
            <a:off x="0" y="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" name="Google Shape;8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324524" cy="166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24525" y="0"/>
            <a:ext cx="3817899" cy="4495382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"/>
          <p:cNvSpPr txBox="1"/>
          <p:nvPr/>
        </p:nvSpPr>
        <p:spPr>
          <a:xfrm>
            <a:off x="6306425" y="43992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https://ctml.berkeley.edu/home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"/>
          <p:cNvSpPr txBox="1">
            <a:spLocks noGrp="1"/>
          </p:cNvSpPr>
          <p:nvPr>
            <p:ph type="title"/>
          </p:nvPr>
        </p:nvSpPr>
        <p:spPr>
          <a:xfrm>
            <a:off x="482600" y="201075"/>
            <a:ext cx="77661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3780"/>
              <a:buFont typeface="Georgia"/>
              <a:buNone/>
            </a:pPr>
            <a:r>
              <a:rPr lang="en-US" sz="3480" b="0">
                <a:latin typeface="Open Sans SemiBold"/>
                <a:ea typeface="Open Sans SemiBold"/>
                <a:cs typeface="Open Sans SemiBold"/>
                <a:sym typeface="Open Sans SemiBold"/>
              </a:rPr>
              <a:t>The Causal Roadmap </a:t>
            </a:r>
            <a:endParaRPr sz="3480" b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6" name="Google Shape;96;p3"/>
          <p:cNvSpPr txBox="1"/>
          <p:nvPr/>
        </p:nvSpPr>
        <p:spPr>
          <a:xfrm>
            <a:off x="472800" y="2100418"/>
            <a:ext cx="8198400" cy="575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2D637F"/>
                </a:solidFill>
                <a:latin typeface="Open Sans"/>
                <a:ea typeface="Open Sans"/>
                <a:cs typeface="Open Sans"/>
                <a:sym typeface="Open Sans"/>
              </a:rPr>
              <a:t>Identification</a:t>
            </a:r>
            <a:r>
              <a:rPr lang="en-US" sz="2200" b="0" i="0" u="none" strike="noStrike" cap="none">
                <a:solidFill>
                  <a:srgbClr val="2D637F"/>
                </a:solidFill>
                <a:latin typeface="Open Sans"/>
                <a:ea typeface="Open Sans"/>
                <a:cs typeface="Open Sans"/>
                <a:sym typeface="Open Sans"/>
              </a:rPr>
              <a:t>: Causal Estimand ➔ Statistical Estimand</a:t>
            </a:r>
            <a:endParaRPr sz="2200" b="0" i="0" u="none" strike="noStrike" cap="none">
              <a:solidFill>
                <a:srgbClr val="2D63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" name="Google Shape;97;p3"/>
          <p:cNvSpPr txBox="1"/>
          <p:nvPr/>
        </p:nvSpPr>
        <p:spPr>
          <a:xfrm>
            <a:off x="497850" y="3017250"/>
            <a:ext cx="8148300" cy="484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2D637F"/>
                </a:solidFill>
                <a:latin typeface="Open Sans"/>
                <a:ea typeface="Open Sans"/>
                <a:cs typeface="Open Sans"/>
                <a:sym typeface="Open Sans"/>
              </a:rPr>
              <a:t>Statistical Estimation and Inference</a:t>
            </a:r>
            <a:endParaRPr sz="2200" b="1" i="0" u="none" strike="noStrike" cap="none">
              <a:solidFill>
                <a:srgbClr val="2D63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" name="Google Shape;98;p3"/>
          <p:cNvSpPr txBox="1"/>
          <p:nvPr/>
        </p:nvSpPr>
        <p:spPr>
          <a:xfrm>
            <a:off x="472800" y="3814400"/>
            <a:ext cx="8198400" cy="1108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265F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2D637F"/>
                </a:solidFill>
                <a:latin typeface="Open Sans"/>
                <a:ea typeface="Open Sans"/>
                <a:cs typeface="Open Sans"/>
                <a:sym typeface="Open Sans"/>
              </a:rPr>
              <a:t>Interpretation</a:t>
            </a:r>
            <a:r>
              <a:rPr lang="en-US" sz="2200" b="0" i="0" u="none" strike="noStrike" cap="none">
                <a:solidFill>
                  <a:srgbClr val="2D637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492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637F"/>
              </a:buClr>
              <a:buSzPts val="1900"/>
              <a:buFont typeface="Open Sans"/>
              <a:buChar char="-"/>
            </a:pPr>
            <a:r>
              <a:rPr lang="en-US" sz="1900" b="0" i="0" u="none" strike="noStrike" cap="none">
                <a:solidFill>
                  <a:srgbClr val="2D637F"/>
                </a:solidFill>
                <a:latin typeface="Open Sans"/>
                <a:ea typeface="Open Sans"/>
                <a:cs typeface="Open Sans"/>
                <a:sym typeface="Open Sans"/>
              </a:rPr>
              <a:t>Sensitivity analyses</a:t>
            </a:r>
            <a:endParaRPr sz="11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492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637F"/>
              </a:buClr>
              <a:buSzPts val="1900"/>
              <a:buFont typeface="Open Sans"/>
              <a:buChar char="-"/>
            </a:pPr>
            <a:r>
              <a:rPr lang="en-US" sz="1900" b="0" i="0" u="none" strike="noStrike" cap="none">
                <a:solidFill>
                  <a:srgbClr val="2D637F"/>
                </a:solidFill>
                <a:latin typeface="Open Sans"/>
                <a:ea typeface="Open Sans"/>
                <a:cs typeface="Open Sans"/>
                <a:sym typeface="Open Sans"/>
              </a:rPr>
              <a:t>Clear articulation of causal assumptions </a:t>
            </a:r>
            <a:endParaRPr sz="11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" name="Google Shape;99;p3"/>
          <p:cNvSpPr txBox="1"/>
          <p:nvPr/>
        </p:nvSpPr>
        <p:spPr>
          <a:xfrm>
            <a:off x="463150" y="957450"/>
            <a:ext cx="3760800" cy="831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2D637F"/>
                </a:solidFill>
                <a:latin typeface="Open Sans"/>
                <a:ea typeface="Open Sans"/>
                <a:cs typeface="Open Sans"/>
                <a:sym typeface="Open Sans"/>
              </a:rPr>
              <a:t>Causal Model</a:t>
            </a:r>
            <a:r>
              <a:rPr lang="en-US" sz="2200" b="0" i="0" u="none" strike="noStrike" cap="none">
                <a:solidFill>
                  <a:srgbClr val="2D637F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r>
              <a:rPr lang="en-US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0" i="0" u="none" strike="noStrike" cap="none">
                <a:solidFill>
                  <a:srgbClr val="2D637F"/>
                </a:solidFill>
                <a:latin typeface="Open Sans"/>
                <a:ea typeface="Open Sans"/>
                <a:cs typeface="Open Sans"/>
                <a:sym typeface="Open Sans"/>
              </a:rPr>
              <a:t>Knowledge about observed conditions</a:t>
            </a:r>
            <a:endParaRPr sz="1600" b="0" i="0" u="none" strike="noStrike" cap="none">
              <a:solidFill>
                <a:srgbClr val="2D63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" name="Google Shape;100;p3"/>
          <p:cNvSpPr txBox="1"/>
          <p:nvPr/>
        </p:nvSpPr>
        <p:spPr>
          <a:xfrm>
            <a:off x="4920150" y="969025"/>
            <a:ext cx="3760800" cy="810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2D637F"/>
                </a:solidFill>
                <a:latin typeface="Open Sans"/>
                <a:ea typeface="Open Sans"/>
                <a:cs typeface="Open Sans"/>
                <a:sym typeface="Open Sans"/>
              </a:rPr>
              <a:t>Causal Estimand</a:t>
            </a:r>
            <a:r>
              <a:rPr lang="en-US" sz="2200" b="0" i="0" u="none" strike="noStrike" cap="none">
                <a:solidFill>
                  <a:srgbClr val="2D637F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r>
              <a:rPr lang="en-US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 b="0" i="0" u="none" strike="noStrike" cap="none">
                <a:solidFill>
                  <a:srgbClr val="2D637F"/>
                </a:solidFill>
                <a:latin typeface="Open Sans"/>
                <a:ea typeface="Open Sans"/>
                <a:cs typeface="Open Sans"/>
                <a:sym typeface="Open Sans"/>
              </a:rPr>
              <a:t>Summary of ideal conditions</a:t>
            </a:r>
            <a:endParaRPr sz="1600" b="0" i="0" u="none" strike="noStrike" cap="none">
              <a:solidFill>
                <a:srgbClr val="2D63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3"/>
          <p:cNvSpPr/>
          <p:nvPr/>
        </p:nvSpPr>
        <p:spPr>
          <a:xfrm>
            <a:off x="4223950" y="1211275"/>
            <a:ext cx="696300" cy="3117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2136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3"/>
          <p:cNvSpPr/>
          <p:nvPr/>
        </p:nvSpPr>
        <p:spPr>
          <a:xfrm>
            <a:off x="2137550" y="1788751"/>
            <a:ext cx="316800" cy="311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2136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" name="Google Shape;103;p3"/>
          <p:cNvSpPr/>
          <p:nvPr/>
        </p:nvSpPr>
        <p:spPr>
          <a:xfrm>
            <a:off x="4281450" y="2675525"/>
            <a:ext cx="316800" cy="311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2136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4281450" y="3502075"/>
            <a:ext cx="316800" cy="311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2136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" name="Google Shape;105;p3"/>
          <p:cNvSpPr txBox="1"/>
          <p:nvPr/>
        </p:nvSpPr>
        <p:spPr>
          <a:xfrm>
            <a:off x="3343273" y="4844525"/>
            <a:ext cx="6184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Petersen &amp; van der Laan, Epidemiology 2014; Dang et al 2023</a:t>
            </a:r>
            <a:endParaRPr sz="13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" name="Google Shape;106;p3"/>
          <p:cNvSpPr/>
          <p:nvPr/>
        </p:nvSpPr>
        <p:spPr>
          <a:xfrm>
            <a:off x="6620750" y="1788751"/>
            <a:ext cx="316800" cy="311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2136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7" name="Google Shape;10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9203" y="-75"/>
            <a:ext cx="996871" cy="8574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 txBox="1">
            <a:spLocks noGrp="1"/>
          </p:cNvSpPr>
          <p:nvPr>
            <p:ph type="sldNum" idx="12"/>
          </p:nvPr>
        </p:nvSpPr>
        <p:spPr>
          <a:xfrm>
            <a:off x="8548759" y="484017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 txBox="1">
            <a:spLocks noGrp="1"/>
          </p:cNvSpPr>
          <p:nvPr>
            <p:ph type="title"/>
          </p:nvPr>
        </p:nvSpPr>
        <p:spPr>
          <a:xfrm>
            <a:off x="285430" y="183697"/>
            <a:ext cx="67236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4200"/>
              <a:buFont typeface="Georgia"/>
              <a:buNone/>
            </a:pPr>
            <a:r>
              <a:rPr lang="en-US" b="0">
                <a:latin typeface="Open Sans SemiBold"/>
                <a:ea typeface="Open Sans SemiBold"/>
                <a:cs typeface="Open Sans SemiBold"/>
                <a:sym typeface="Open Sans SemiBold"/>
              </a:rPr>
              <a:t>Targeted Learning</a:t>
            </a:r>
            <a:endParaRPr b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15" name="Google Shape;115;p4"/>
          <p:cNvSpPr txBox="1">
            <a:spLocks noGrp="1"/>
          </p:cNvSpPr>
          <p:nvPr>
            <p:ph type="body" idx="1"/>
          </p:nvPr>
        </p:nvSpPr>
        <p:spPr>
          <a:xfrm>
            <a:off x="285425" y="871325"/>
            <a:ext cx="6723600" cy="3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440"/>
              </a:spcBef>
              <a:spcAft>
                <a:spcPts val="0"/>
              </a:spcAft>
              <a:buSzPts val="2200"/>
              <a:buNone/>
            </a:pP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General statistical methodology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 (causal and non-causal)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440"/>
              </a:spcBef>
              <a:spcAft>
                <a:spcPts val="0"/>
              </a:spcAft>
              <a:buSzPts val="2200"/>
              <a:buFont typeface="Open Sans"/>
              <a:buAutoNum type="arabicPeriod"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State-of-the art </a:t>
            </a: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machine learning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Open Sans"/>
              <a:buAutoNum type="arabicPeriod"/>
            </a:pP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Targeted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Open Sans"/>
              <a:buChar char="-"/>
            </a:pPr>
            <a:r>
              <a:rPr lang="en-US" sz="1700">
                <a:latin typeface="Open Sans"/>
                <a:ea typeface="Open Sans"/>
                <a:cs typeface="Open Sans"/>
                <a:sym typeface="Open Sans"/>
              </a:rPr>
              <a:t>Opportunity to reduce bias, reduce variance</a:t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Open Sans"/>
              <a:buChar char="-"/>
            </a:pPr>
            <a:r>
              <a:rPr lang="en-US" sz="1700">
                <a:latin typeface="Open Sans"/>
                <a:ea typeface="Open Sans"/>
                <a:cs typeface="Open Sans"/>
                <a:sym typeface="Open Sans"/>
              </a:rPr>
              <a:t>Regain reliable inference</a:t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440"/>
              </a:spcBef>
              <a:spcAft>
                <a:spcPts val="0"/>
              </a:spcAft>
              <a:buSzPts val="2200"/>
              <a:buNone/>
            </a:pP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Efficient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 (minimal asymptotic variance)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440"/>
              </a:spcBef>
              <a:spcAft>
                <a:spcPts val="0"/>
              </a:spcAft>
              <a:buSzPts val="2200"/>
              <a:buFont typeface="Open Sans"/>
              <a:buChar char="-"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If nuisance parameters estimated well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440"/>
              </a:spcBef>
              <a:spcAft>
                <a:spcPts val="0"/>
              </a:spcAft>
              <a:buSzPts val="2200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Often nice </a:t>
            </a: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robustness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 properties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440"/>
              </a:spcBef>
              <a:spcAft>
                <a:spcPts val="0"/>
              </a:spcAft>
              <a:buSzPts val="2200"/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6" name="Google Shape;116;p4" descr="Targeted Learning - van der Laan, Rose - eBook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4614" y="717204"/>
            <a:ext cx="1168245" cy="1775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4" descr="Targeted Learning in Data Science - van der Laan, Rose - Hard cov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7746" y="2640628"/>
            <a:ext cx="1162003" cy="174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69203" y="-75"/>
            <a:ext cx="996871" cy="8574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4"/>
          <p:cNvSpPr txBox="1"/>
          <p:nvPr/>
        </p:nvSpPr>
        <p:spPr>
          <a:xfrm>
            <a:off x="8548759" y="484017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 txBox="1">
            <a:spLocks noGrp="1"/>
          </p:cNvSpPr>
          <p:nvPr>
            <p:ph type="title"/>
          </p:nvPr>
        </p:nvSpPr>
        <p:spPr>
          <a:xfrm>
            <a:off x="457200" y="-8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/>
              <a:t>Select ongoing CTML projects</a:t>
            </a:r>
            <a:endParaRPr/>
          </a:p>
        </p:txBody>
      </p:sp>
      <p:sp>
        <p:nvSpPr>
          <p:cNvPr id="126" name="Google Shape;126;p5"/>
          <p:cNvSpPr txBox="1">
            <a:spLocks noGrp="1"/>
          </p:cNvSpPr>
          <p:nvPr>
            <p:ph type="body" idx="1"/>
          </p:nvPr>
        </p:nvSpPr>
        <p:spPr>
          <a:xfrm>
            <a:off x="457200" y="768423"/>
            <a:ext cx="8229600" cy="22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FDA collaborations to demonstrate Targeted Learning as part of real-world evidence generation: </a:t>
            </a:r>
            <a:r>
              <a:rPr lang="en-US" sz="1400" b="1"/>
              <a:t>FDA Demonstration Project</a:t>
            </a:r>
            <a:r>
              <a:rPr lang="en-US" sz="1400"/>
              <a:t> and </a:t>
            </a:r>
            <a:r>
              <a:rPr lang="en-US" sz="1400" b="1"/>
              <a:t>Sentinal Innovation Center</a:t>
            </a:r>
            <a:endParaRPr sz="1400" b="1"/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endParaRPr sz="15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200"/>
              <a:buNone/>
            </a:pPr>
            <a:endParaRPr sz="1500"/>
          </a:p>
        </p:txBody>
      </p:sp>
      <p:sp>
        <p:nvSpPr>
          <p:cNvPr id="127" name="Google Shape;127;p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724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28" name="Google Shape;12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4600" y="1538550"/>
            <a:ext cx="2543625" cy="244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35361" y="1538550"/>
            <a:ext cx="2625864" cy="258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"/>
          <p:cNvSpPr txBox="1">
            <a:spLocks noGrp="1"/>
          </p:cNvSpPr>
          <p:nvPr>
            <p:ph type="title"/>
          </p:nvPr>
        </p:nvSpPr>
        <p:spPr>
          <a:xfrm>
            <a:off x="457200" y="-8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/>
              <a:t>Select ongoing CTML projects</a:t>
            </a:r>
            <a:endParaRPr/>
          </a:p>
        </p:txBody>
      </p:sp>
      <p:sp>
        <p:nvSpPr>
          <p:cNvPr id="136" name="Google Shape;136;p6"/>
          <p:cNvSpPr txBox="1">
            <a:spLocks noGrp="1"/>
          </p:cNvSpPr>
          <p:nvPr>
            <p:ph type="body" idx="1"/>
          </p:nvPr>
        </p:nvSpPr>
        <p:spPr>
          <a:xfrm>
            <a:off x="457200" y="768423"/>
            <a:ext cx="8229600" cy="22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FDA collaborations to demonstrate Targeted Learning as part of real-world evidence generation: </a:t>
            </a:r>
            <a:r>
              <a:rPr lang="en-US" sz="1400" b="1"/>
              <a:t>FDA Demonstration Project</a:t>
            </a:r>
            <a:r>
              <a:rPr lang="en-US" sz="1400"/>
              <a:t> and </a:t>
            </a:r>
            <a:r>
              <a:rPr lang="en-US" sz="1400" b="1"/>
              <a:t>Sentinal Innovation Center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Causal inference in large electronic health registries: Covid-19 in N3C and 2nd line diabetes treatments in the Danish National Registry</a:t>
            </a:r>
            <a:endParaRPr sz="1400"/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200"/>
              <a:buNone/>
            </a:pPr>
            <a:endParaRPr sz="1500"/>
          </a:p>
        </p:txBody>
      </p:sp>
      <p:sp>
        <p:nvSpPr>
          <p:cNvPr id="137" name="Google Shape;137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724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38" name="Google Shape;13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3150" y="1973650"/>
            <a:ext cx="4814674" cy="425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3151" y="2407403"/>
            <a:ext cx="2908532" cy="1980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89323" y="1900976"/>
            <a:ext cx="2359400" cy="240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"/>
          <p:cNvSpPr txBox="1">
            <a:spLocks noGrp="1"/>
          </p:cNvSpPr>
          <p:nvPr>
            <p:ph type="title"/>
          </p:nvPr>
        </p:nvSpPr>
        <p:spPr>
          <a:xfrm>
            <a:off x="457200" y="-8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/>
              <a:t>Select ongoing CTML projects</a:t>
            </a:r>
            <a:endParaRPr/>
          </a:p>
        </p:txBody>
      </p:sp>
      <p:sp>
        <p:nvSpPr>
          <p:cNvPr id="147" name="Google Shape;147;p7"/>
          <p:cNvSpPr txBox="1">
            <a:spLocks noGrp="1"/>
          </p:cNvSpPr>
          <p:nvPr>
            <p:ph type="body" idx="1"/>
          </p:nvPr>
        </p:nvSpPr>
        <p:spPr>
          <a:xfrm>
            <a:off x="457200" y="768423"/>
            <a:ext cx="8229600" cy="22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FDA collaborations to demonstrate Targeted Learning as part of real-world evidence generation: </a:t>
            </a:r>
            <a:r>
              <a:rPr lang="en-US" sz="1400" b="1"/>
              <a:t>FDA Demonstration Project</a:t>
            </a:r>
            <a:r>
              <a:rPr lang="en-US" sz="1400"/>
              <a:t> and </a:t>
            </a:r>
            <a:r>
              <a:rPr lang="en-US" sz="1400" b="1"/>
              <a:t>Sentinal Innovation Center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Causal inference in large electronic health registries: Covid-19 in N3C and 2nd line diabetes treatments in the Danish National Registry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Improved Precision in RCTs: adaptive prespecification and TMLE in SEARCH HIV RCTs, TMLE methods for handling intercurrent events, treatment drop-ins, and continuous time</a:t>
            </a:r>
            <a:endParaRPr sz="1400"/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200"/>
              <a:buNone/>
            </a:pPr>
            <a:endParaRPr sz="1500"/>
          </a:p>
        </p:txBody>
      </p:sp>
      <p:sp>
        <p:nvSpPr>
          <p:cNvPr id="148" name="Google Shape;148;p7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724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49" name="Google Shape;14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0050" y="2732124"/>
            <a:ext cx="3732949" cy="14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80000" y="3005085"/>
            <a:ext cx="1158825" cy="708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"/>
          <p:cNvSpPr txBox="1">
            <a:spLocks noGrp="1"/>
          </p:cNvSpPr>
          <p:nvPr>
            <p:ph type="title"/>
          </p:nvPr>
        </p:nvSpPr>
        <p:spPr>
          <a:xfrm>
            <a:off x="457200" y="-8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/>
              <a:t>Select ongoing CTML projects</a:t>
            </a:r>
            <a:endParaRPr/>
          </a:p>
        </p:txBody>
      </p:sp>
      <p:sp>
        <p:nvSpPr>
          <p:cNvPr id="157" name="Google Shape;157;p8"/>
          <p:cNvSpPr txBox="1">
            <a:spLocks noGrp="1"/>
          </p:cNvSpPr>
          <p:nvPr>
            <p:ph type="body" idx="1"/>
          </p:nvPr>
        </p:nvSpPr>
        <p:spPr>
          <a:xfrm>
            <a:off x="457200" y="768423"/>
            <a:ext cx="8229600" cy="22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FDA collaborations to demonstrate Targeted Learning as part of real-world evidence generation: </a:t>
            </a:r>
            <a:r>
              <a:rPr lang="en-US" sz="1400" b="1"/>
              <a:t>FDA Demonstration Project</a:t>
            </a:r>
            <a:r>
              <a:rPr lang="en-US" sz="1400"/>
              <a:t> and </a:t>
            </a:r>
            <a:r>
              <a:rPr lang="en-US" sz="1400" b="1"/>
              <a:t>Sentinal Innovation Center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Causal inference in large electronic health registries: Covid-19 in N3C and 2nd line diabetes treatments in the Danish National Registry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Improved Precision in RCTs: adaptive prespecification and TMLE in SEARCH HIV RCTs, TMLE methods for handling intercurrent events, treatment drop-ins, and continuous time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Integrating observational data into trial analyses without adding bias (Adaptive TMLE) 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200"/>
              <a:buNone/>
            </a:pPr>
            <a:endParaRPr sz="1500"/>
          </a:p>
        </p:txBody>
      </p:sp>
      <p:sp>
        <p:nvSpPr>
          <p:cNvPr id="158" name="Google Shape;158;p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724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59" name="Google Shape;15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15399" y="2918475"/>
            <a:ext cx="2823325" cy="156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"/>
          <p:cNvSpPr txBox="1">
            <a:spLocks noGrp="1"/>
          </p:cNvSpPr>
          <p:nvPr>
            <p:ph type="title"/>
          </p:nvPr>
        </p:nvSpPr>
        <p:spPr>
          <a:xfrm>
            <a:off x="457200" y="-8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/>
              <a:t>Select ongoing CTML projects</a:t>
            </a:r>
            <a:endParaRPr/>
          </a:p>
        </p:txBody>
      </p:sp>
      <p:sp>
        <p:nvSpPr>
          <p:cNvPr id="166" name="Google Shape;166;p9"/>
          <p:cNvSpPr txBox="1">
            <a:spLocks noGrp="1"/>
          </p:cNvSpPr>
          <p:nvPr>
            <p:ph type="body" idx="1"/>
          </p:nvPr>
        </p:nvSpPr>
        <p:spPr>
          <a:xfrm>
            <a:off x="457200" y="768423"/>
            <a:ext cx="8229600" cy="22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FDA collaborations to demonstrate Targeted Learning as part of real-world evidence generation: </a:t>
            </a:r>
            <a:r>
              <a:rPr lang="en-US" sz="1400" b="1"/>
              <a:t>FDA Demonstration Project</a:t>
            </a:r>
            <a:r>
              <a:rPr lang="en-US" sz="1400"/>
              <a:t> and </a:t>
            </a:r>
            <a:r>
              <a:rPr lang="en-US" sz="1400" b="1"/>
              <a:t>Sentinal Innovation Center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Causal inference in large electronic health registries: Covid-19 in N3C and 2nd line diabetes treatments in the Danish National Registry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Improved Precision in RCTs: adaptive prespecification and TMLE in SEARCH HIV RCTs, TMLE methods for handling intercurrent events, treatment drop-ins, and continuous time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Integrating observational data into trial analyses without adding bias (Adaptive TMLE) 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Quantifying the benefit of interventions in clinical settings: AI interventions and medical test effectiveness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200"/>
              <a:buNone/>
            </a:pPr>
            <a:endParaRPr sz="1500"/>
          </a:p>
        </p:txBody>
      </p:sp>
      <p:sp>
        <p:nvSpPr>
          <p:cNvPr id="167" name="Google Shape;167;p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724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168" name="Google Shape;16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63375" y="3257323"/>
            <a:ext cx="2033497" cy="181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randSlideShow_Heritage 16:9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793</Words>
  <Application>Microsoft Office PowerPoint</Application>
  <PresentationFormat>On-screen Show (16:9)</PresentationFormat>
  <Paragraphs>104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Open Sans Light</vt:lpstr>
      <vt:lpstr>Calibri</vt:lpstr>
      <vt:lpstr>Lucida Sans</vt:lpstr>
      <vt:lpstr>Open Sans SemiBold</vt:lpstr>
      <vt:lpstr>Arial</vt:lpstr>
      <vt:lpstr>Roboto</vt:lpstr>
      <vt:lpstr>Georgia</vt:lpstr>
      <vt:lpstr>Merriweather Sans</vt:lpstr>
      <vt:lpstr>Open Sans Medium</vt:lpstr>
      <vt:lpstr>Open Sans</vt:lpstr>
      <vt:lpstr>BrandSlideShow_Heritage 16:9</vt:lpstr>
      <vt:lpstr>November 20, 2024  Gilead Methods Pillar introduction</vt:lpstr>
      <vt:lpstr>PowerPoint Presentation</vt:lpstr>
      <vt:lpstr>The Causal Roadmap </vt:lpstr>
      <vt:lpstr>Targeted Learning</vt:lpstr>
      <vt:lpstr>Select ongoing CTML projects</vt:lpstr>
      <vt:lpstr>Select ongoing CTML projects</vt:lpstr>
      <vt:lpstr>Select ongoing CTML projects</vt:lpstr>
      <vt:lpstr>Select ongoing CTML projects</vt:lpstr>
      <vt:lpstr>Select ongoing CTML projects</vt:lpstr>
      <vt:lpstr>Gilead methods pillar goals and approach</vt:lpstr>
      <vt:lpstr>Gilead methods pillar progress and 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Andrew Mertens</dc:creator>
  <cp:lastModifiedBy>Andrew Mertens</cp:lastModifiedBy>
  <cp:revision>1</cp:revision>
  <dcterms:modified xsi:type="dcterms:W3CDTF">2025-05-13T15:59:38Z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0x01010022FDBBAAFB4D56458FDF11A391E25022</vt:lpwstr>
  </property>
</Properties>
</file>